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8" r:id="rId2"/>
    <p:sldId id="405" r:id="rId3"/>
    <p:sldId id="398" r:id="rId4"/>
    <p:sldId id="409" r:id="rId5"/>
    <p:sldId id="400" r:id="rId6"/>
    <p:sldId id="401" r:id="rId7"/>
    <p:sldId id="404" r:id="rId8"/>
    <p:sldId id="406" r:id="rId9"/>
    <p:sldId id="410" r:id="rId10"/>
  </p:sldIdLst>
  <p:sldSz cx="9144000" cy="6858000" type="screen4x3"/>
  <p:notesSz cx="6669088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115" d="100"/>
          <a:sy n="115" d="100"/>
        </p:scale>
        <p:origin x="138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9FB9-2210-412C-8713-6A368EE83002}" type="datetimeFigureOut">
              <a:rPr lang="de-DE" smtClean="0"/>
              <a:pPr/>
              <a:t>23.11.2018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3825-8CCB-4EF0-9489-998A004DC2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922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6" name="AutoShape 17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7" name="AutoShape 18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8" name="AutoShape 19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69" name="AutoShape 20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70" name="AutoShape 21"/>
          <p:cNvSpPr>
            <a:spLocks noChangeArrowheads="1"/>
          </p:cNvSpPr>
          <p:nvPr/>
        </p:nvSpPr>
        <p:spPr bwMode="auto">
          <a:xfrm>
            <a:off x="0" y="1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1" y="0"/>
            <a:ext cx="2864188" cy="4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3779982" y="0"/>
            <a:ext cx="2862630" cy="4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73" name="Rectangle 2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0425" y="744538"/>
            <a:ext cx="4914900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25"/>
          <p:cNvSpPr>
            <a:spLocks noGrp="1" noChangeArrowheads="1"/>
          </p:cNvSpPr>
          <p:nvPr>
            <p:ph type="body"/>
          </p:nvPr>
        </p:nvSpPr>
        <p:spPr bwMode="auto">
          <a:xfrm>
            <a:off x="889316" y="4715113"/>
            <a:ext cx="4857750" cy="4430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1" y="9398302"/>
            <a:ext cx="2864188" cy="4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/>
          </p:nvPr>
        </p:nvSpPr>
        <p:spPr bwMode="auto">
          <a:xfrm>
            <a:off x="3779981" y="9430226"/>
            <a:ext cx="2857958" cy="45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BC6170-324E-4FF6-A948-631442376C9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171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85044B55-67EC-412D-9341-17BBEE72EA73}" type="slidenum">
              <a:rPr lang="en-GB" altLang="de-DE" sz="1200" smtClean="0">
                <a:solidFill>
                  <a:srgbClr val="000000"/>
                </a:solidFill>
              </a:rPr>
              <a:pPr/>
              <a:t>1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9F9A5D8-6FF9-4306-8F35-54C3AF795FD9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8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1445144F-0D31-4648-82B9-41D019D33C56}" type="slidenum">
              <a:rPr lang="en-GB" altLang="de-DE" sz="1200" smtClean="0">
                <a:solidFill>
                  <a:srgbClr val="000000"/>
                </a:solidFill>
              </a:rPr>
              <a:pPr/>
              <a:t>2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FFF8530-B8BB-4CE6-962F-805628B1C543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3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671ADE25-D9DA-407D-9FE5-3170D1657CDF}" type="slidenum">
              <a:rPr lang="en-GB" altLang="de-DE" sz="1200" smtClean="0">
                <a:solidFill>
                  <a:srgbClr val="000000"/>
                </a:solidFill>
              </a:rPr>
              <a:pPr/>
              <a:t>3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0112885-0702-449C-AE8D-A1C81EB059B7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1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5EE5CC09-625C-41C6-8C4C-459CAD40D7A2}" type="slidenum">
              <a:rPr lang="en-GB" altLang="de-DE" sz="1200" smtClean="0">
                <a:solidFill>
                  <a:srgbClr val="000000"/>
                </a:solidFill>
              </a:rPr>
              <a:pPr/>
              <a:t>4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B44B108-21D7-4B29-8A52-58286AF7E332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1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CC190C3D-4666-40BC-A081-9794B1D05257}" type="slidenum">
              <a:rPr lang="en-GB" altLang="de-DE" sz="1200" smtClean="0">
                <a:solidFill>
                  <a:srgbClr val="000000"/>
                </a:solidFill>
              </a:rPr>
              <a:pPr/>
              <a:t>5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905512C-491A-4AE2-B573-CEED288BBD0C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1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F8105EDB-85AA-494F-A729-E21F8DED884E}" type="slidenum">
              <a:rPr lang="en-GB" altLang="de-DE" sz="1200" smtClean="0">
                <a:solidFill>
                  <a:srgbClr val="000000"/>
                </a:solidFill>
              </a:rPr>
              <a:pPr/>
              <a:t>6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87F8F34-6AD1-45DA-B959-CBF05BD9328A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3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5D21C052-94D4-4C59-BA02-66FB282B3A3F}" type="slidenum">
              <a:rPr lang="en-GB" altLang="de-DE" sz="1200" smtClean="0">
                <a:solidFill>
                  <a:srgbClr val="000000"/>
                </a:solidFill>
              </a:rPr>
              <a:pPr/>
              <a:t>7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A87B795-3F2E-4C76-9709-3B5C84595DCE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7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0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F459DA3F-1E1C-40B8-87A5-8DE9DB7AEDFC}" type="slidenum">
              <a:rPr lang="en-GB" altLang="de-DE" sz="1200" smtClean="0">
                <a:solidFill>
                  <a:srgbClr val="000000"/>
                </a:solidFill>
              </a:rPr>
              <a:pPr/>
              <a:t>8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D64E6A6-B3FF-4999-BD0F-AD74BF8A68D1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8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fld id="{F2DD2C62-3916-4D45-82EC-115D8D55C8FC}" type="slidenum">
              <a:rPr lang="en-GB" altLang="de-DE" sz="1200" smtClean="0">
                <a:solidFill>
                  <a:srgbClr val="000000"/>
                </a:solidFill>
              </a:rPr>
              <a:pPr/>
              <a:t>9</a:t>
            </a:fld>
            <a:endParaRPr lang="en-GB" altLang="de-DE" sz="1200" smtClean="0">
              <a:solidFill>
                <a:srgbClr val="000000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779981" y="9430226"/>
            <a:ext cx="2859516" cy="4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A0A19E3-7A5D-4521-9743-84F8EE8D58F8}" type="slidenum">
              <a:rPr lang="en-GB" altLang="de-DE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9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110477" y="743820"/>
            <a:ext cx="4448135" cy="37238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/>
          </p:nvPr>
        </p:nvSpPr>
        <p:spPr>
          <a:xfrm>
            <a:off x="889316" y="4715113"/>
            <a:ext cx="4859307" cy="44325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2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4D44C-54AF-4A10-9D62-E87D4F67AF9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5667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C29A-4E37-424B-B036-4128277A2BC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5182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1288" y="463550"/>
            <a:ext cx="1933575" cy="5722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3088" cy="5722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FC6B-15CE-4EAB-94D4-65B133D01FF1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100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5288-2FCA-4D30-B8BB-19E103E9323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2755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475D-4AE7-4140-96A3-7C143C13790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5339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2538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0738" y="1981200"/>
            <a:ext cx="3794125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3B82-C042-45E8-98AA-938A57D94B4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0266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67F5-5A13-4F5A-8829-2EF6044E9BC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389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1096-55E7-4576-BF74-2D57A9C9EF71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04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E902-F9C3-4808-8770-FE06FEB5254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267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4D5B-F7D8-410C-A3D1-8EF3A979B1B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7023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8B56-6A36-4F05-814C-8AED268E283A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8770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390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39063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878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68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1663" cy="42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367FC2-EA39-46A1-9B2E-60B375EB314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pitchFamily="32" charset="0"/>
        </a:defRPr>
      </a:lvl2pPr>
      <a:lvl3pPr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pitchFamily="32" charset="0"/>
        </a:defRPr>
      </a:lvl3pPr>
      <a:lvl4pPr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pitchFamily="32" charset="0"/>
        </a:defRPr>
      </a:lvl4pPr>
      <a:lvl5pPr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Arial Unicode MS" pitchFamily="34" charset="-128"/>
          <a:cs typeface="Arial Unicode MS" pitchFamily="32" charset="0"/>
        </a:defRPr>
      </a:lvl5pPr>
      <a:lvl6pPr marL="2514600" indent="-228600"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6pPr>
      <a:lvl7pPr marL="2971800" indent="-228600"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7pPr>
      <a:lvl8pPr marL="3429000" indent="-228600"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8pPr>
      <a:lvl9pPr marL="3886200" indent="-228600" algn="ctr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5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5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Textfeld 1"/>
          <p:cNvSpPr txBox="1">
            <a:spLocks noChangeArrowheads="1"/>
          </p:cNvSpPr>
          <p:nvPr/>
        </p:nvSpPr>
        <p:spPr bwMode="auto">
          <a:xfrm>
            <a:off x="863600" y="1428752"/>
            <a:ext cx="76327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de-DE" sz="4400" dirty="0">
                <a:solidFill>
                  <a:schemeClr val="tx1"/>
                </a:solidFill>
                <a:latin typeface="Calibri" panose="020F0502020204030204" pitchFamily="34" charset="0"/>
              </a:rPr>
              <a:t>Pesce Quiz</a:t>
            </a:r>
          </a:p>
          <a:p>
            <a:pPr algn="ctr"/>
            <a:r>
              <a:rPr lang="it-IT" altLang="de-DE" sz="4400" dirty="0">
                <a:solidFill>
                  <a:schemeClr val="tx1"/>
                </a:solidFill>
                <a:latin typeface="Calibri" panose="020F0502020204030204" pitchFamily="34" charset="0"/>
              </a:rPr>
              <a:t>per unità di corso in </a:t>
            </a:r>
            <a:r>
              <a:rPr lang="it-IT" altLang="de-DE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</a:p>
          <a:p>
            <a:pPr algn="ctr"/>
            <a:r>
              <a:rPr lang="de-DE" altLang="de-DE" sz="30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de-DE" altLang="de-DE" sz="30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de-DE" alt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						     </a:t>
            </a:r>
            <a:r>
              <a:rPr lang="de-DE" altLang="de-DE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endParaRPr lang="de-DE" altLang="de-DE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de-DE" alt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							  </a:t>
            </a:r>
            <a:r>
              <a:rPr lang="de-DE" altLang="de-DE" i="1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de-DE" alt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							?</a:t>
            </a:r>
          </a:p>
          <a:p>
            <a:r>
              <a:rPr lang="de-DE" alt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							   </a:t>
            </a:r>
            <a:r>
              <a:rPr lang="de-DE" altLang="de-DE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r>
              <a:rPr lang="de-DE" alt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</a:p>
        </p:txBody>
      </p:sp>
      <p:pic>
        <p:nvPicPr>
          <p:cNvPr id="3081" name="Picture 2" descr="Orange gestreiften Fisch-Vektor-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578350"/>
            <a:ext cx="3136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095" y="708026"/>
            <a:ext cx="737680" cy="9815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4" y="5427329"/>
            <a:ext cx="3249979" cy="9283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3568" y="1360488"/>
            <a:ext cx="7310437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La maggior parte del pesce che mangiamo viene con 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r>
              <a:rPr lang="de-DE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nave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r>
              <a:rPr lang="de-DE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aereo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</a:rPr>
              <a:t>3.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r>
              <a:rPr lang="de-DE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autocarri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39" y="3763042"/>
            <a:ext cx="1059710" cy="9272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2105229"/>
            <a:ext cx="1224136" cy="12241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52" y="4478444"/>
            <a:ext cx="1280813" cy="12808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Rechteck 11"/>
          <p:cNvSpPr>
            <a:spLocks noChangeArrowheads="1"/>
          </p:cNvSpPr>
          <p:nvPr/>
        </p:nvSpPr>
        <p:spPr bwMode="auto">
          <a:xfrm>
            <a:off x="611188" y="908050"/>
            <a:ext cx="7964487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36613" y="774700"/>
            <a:ext cx="8154987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200" kern="50" dirty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Cosa rende il pesce </a:t>
            </a:r>
            <a:r>
              <a:rPr lang="it-IT" sz="3200" b="1" kern="50" dirty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così sano</a:t>
            </a:r>
            <a:r>
              <a:rPr lang="it-IT" sz="3200" kern="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de-DE" kern="50" dirty="0">
              <a:solidFill>
                <a:schemeClr val="tx1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457200" algn="l"/>
              </a:tabLst>
              <a:defRPr/>
            </a:pPr>
            <a:r>
              <a:rPr lang="de-DE" sz="2800" kern="50" dirty="0" err="1" smtClean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acidi</a:t>
            </a:r>
            <a:r>
              <a:rPr lang="de-DE" sz="2800" kern="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 </a:t>
            </a:r>
            <a:r>
              <a:rPr lang="de-DE" sz="2800" kern="50" dirty="0" err="1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grassi</a:t>
            </a:r>
            <a:r>
              <a:rPr lang="de-DE" sz="2800" kern="50" dirty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 </a:t>
            </a:r>
            <a:r>
              <a:rPr lang="de-DE" sz="2800" kern="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omega-3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457200" algn="l"/>
              </a:tabLst>
              <a:defRPr/>
            </a:pP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de-DE" sz="2800" b="1" kern="50" dirty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2. </a:t>
            </a:r>
            <a:r>
              <a:rPr lang="it-IT" sz="2800" kern="50" dirty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le numerose vitamine (in particolare A e D</a:t>
            </a:r>
            <a:r>
              <a:rPr lang="it-IT" sz="2800" kern="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endParaRPr lang="de-DE" sz="2800" dirty="0">
              <a:solidFill>
                <a:schemeClr val="tx1"/>
              </a:solidFill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de-DE" sz="2800" b="1" kern="50" dirty="0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3. </a:t>
            </a:r>
            <a:r>
              <a:rPr lang="de-DE" sz="2800" b="1" kern="50" dirty="0" err="1">
                <a:solidFill>
                  <a:schemeClr val="tx1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t>iodio</a:t>
            </a: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ea typeface="Lucida Sans Unicode" panose="020B0602030504020204" pitchFamily="34" charset="0"/>
              <a:cs typeface="Wingdings" panose="05000000000000000000" pitchFamily="2" charset="2"/>
            </a:endParaRPr>
          </a:p>
        </p:txBody>
      </p:sp>
      <p:pic>
        <p:nvPicPr>
          <p:cNvPr id="7177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7513"/>
            <a:ext cx="297021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59578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6263" y="1039813"/>
            <a:ext cx="80645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Quali alimenti contengono molti acidi </a:t>
            </a:r>
            <a:r>
              <a:rPr lang="it-IT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grassi omega-3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>
              <a:defRPr/>
            </a:pPr>
            <a:endParaRPr lang="de-D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pesce</a:t>
            </a:r>
            <a:endParaRPr lang="it-IT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noci</a:t>
            </a: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, semi di lino e colza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banane </a:t>
            </a: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225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806950"/>
            <a:ext cx="15398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821238"/>
            <a:ext cx="1463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4808538"/>
            <a:ext cx="1530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818063"/>
            <a:ext cx="15541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806950"/>
            <a:ext cx="15509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2463" y="1125538"/>
            <a:ext cx="60071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Quale pesce cattura il suo cibo con la propria canna da pesca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suola</a:t>
            </a:r>
          </a:p>
          <a:p>
            <a:pPr marL="457200" indent="-457200">
              <a:buFontTx/>
              <a:buAutoNum type="arabicPeriod"/>
              <a:defRPr/>
            </a:pPr>
            <a:endParaRPr lang="it-IT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rana pescatrice</a:t>
            </a:r>
          </a:p>
          <a:p>
            <a:pPr marL="457200" indent="-457200">
              <a:buFontTx/>
              <a:buAutoNum type="arabicPeriod"/>
              <a:defRPr/>
            </a:pPr>
            <a:endParaRPr lang="it-IT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pesce lupo</a:t>
            </a:r>
          </a:p>
          <a:p>
            <a:pPr>
              <a:defRPr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321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5851"/>
            <a:ext cx="3036274" cy="2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6725" y="1125538"/>
            <a:ext cx="6127190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</a:rPr>
              <a:t>Cosa </a:t>
            </a:r>
            <a:r>
              <a:rPr lang="de-DE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significa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sovrasfruttamento</a:t>
            </a: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Ci sono troppi pesci in mare.</a:t>
            </a:r>
          </a:p>
          <a:p>
            <a:pPr marL="457200" indent="-457200">
              <a:buFontTx/>
              <a:buAutoNum type="arabicPeriod"/>
              <a:defRPr/>
            </a:pPr>
            <a:endParaRPr 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Troppi pesci vengono pescati. </a:t>
            </a:r>
          </a:p>
          <a:p>
            <a:pPr marL="457200" indent="-457200">
              <a:buFontTx/>
              <a:buAutoNum type="arabicPeriod"/>
              <a:defRPr/>
            </a:pPr>
            <a:endParaRPr 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Qualcuno ha mangiato troppo pesce.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15369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28460"/>
            <a:ext cx="2293355" cy="15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12" name="Textfeld 1"/>
          <p:cNvSpPr txBox="1">
            <a:spLocks noChangeArrowheads="1"/>
          </p:cNvSpPr>
          <p:nvPr/>
        </p:nvSpPr>
        <p:spPr bwMode="auto">
          <a:xfrm>
            <a:off x="684213" y="990600"/>
            <a:ext cx="837921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de-DE" sz="3200" dirty="0">
                <a:solidFill>
                  <a:schemeClr val="tx1"/>
                </a:solidFill>
                <a:latin typeface="Calibri" panose="020F0502020204030204" pitchFamily="34" charset="0"/>
              </a:rPr>
              <a:t>Quando il pesce è </a:t>
            </a:r>
            <a:r>
              <a:rPr lang="it-IT" altLang="de-DE" sz="3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halal</a:t>
            </a:r>
            <a:r>
              <a:rPr lang="it-IT" altLang="de-DE" sz="32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de-DE" altLang="de-DE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de-DE" alt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de-DE" altLang="de-DE" sz="2800" dirty="0">
                <a:solidFill>
                  <a:schemeClr val="tx1"/>
                </a:solidFill>
                <a:latin typeface="Calibri" panose="020F0502020204030204" pitchFamily="34" charset="0"/>
              </a:rPr>
              <a:t>1. </a:t>
            </a:r>
            <a:r>
              <a:rPr lang="it-IT" altLang="de-DE" sz="2800" dirty="0">
                <a:solidFill>
                  <a:schemeClr val="tx1"/>
                </a:solidFill>
                <a:latin typeface="Calibri" panose="020F0502020204030204" pitchFamily="34" charset="0"/>
              </a:rPr>
              <a:t>Se ha la forfora.</a:t>
            </a:r>
          </a:p>
          <a:p>
            <a:endParaRPr lang="it-IT" alt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it-IT" altLang="de-D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Due</a:t>
            </a:r>
            <a:r>
              <a:rPr lang="it-IT" altLang="de-DE" sz="2800" dirty="0">
                <a:solidFill>
                  <a:schemeClr val="tx1"/>
                </a:solidFill>
                <a:latin typeface="Calibri" panose="020F0502020204030204" pitchFamily="34" charset="0"/>
              </a:rPr>
              <a:t>, se è stato ucciso fuori dall'acqua.</a:t>
            </a:r>
          </a:p>
          <a:p>
            <a:endParaRPr lang="it-IT" altLang="de-D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it-IT" altLang="de-DE" sz="2800" dirty="0">
                <a:solidFill>
                  <a:schemeClr val="tx1"/>
                </a:solidFill>
                <a:latin typeface="Calibri" panose="020F0502020204030204" pitchFamily="34" charset="0"/>
              </a:rPr>
              <a:t>3. Se parla di un musulmano o di un musulmano o di un </a:t>
            </a:r>
          </a:p>
          <a:p>
            <a:r>
              <a:rPr lang="it-IT" altLang="de-DE" sz="2800" dirty="0">
                <a:solidFill>
                  <a:schemeClr val="tx1"/>
                </a:solidFill>
                <a:latin typeface="Calibri" panose="020F0502020204030204" pitchFamily="34" charset="0"/>
              </a:rPr>
              <a:t>di una donna musulmana.</a:t>
            </a:r>
          </a:p>
          <a:p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1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56" y="1128256"/>
            <a:ext cx="3064754" cy="204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0338" y="898525"/>
            <a:ext cx="898366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Cosa hanno a che fare i pirati con i pesci?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Quando i pescatori pescano illegalmente, si chiamano pirati. </a:t>
            </a:r>
          </a:p>
          <a:p>
            <a:pPr marL="457200" indent="-457200">
              <a:buFontTx/>
              <a:buAutoNum type="arabicPeriod"/>
              <a:defRPr/>
            </a:pPr>
            <a:endParaRPr 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Alcuni pescatori diventano pirati perché ci sono troppo pochi pesci in mare.</a:t>
            </a:r>
          </a:p>
          <a:p>
            <a:pPr marL="457200" indent="-457200">
              <a:buFontTx/>
              <a:buAutoNum type="arabicPeriod"/>
              <a:defRPr/>
            </a:pPr>
            <a:endParaRPr 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I pirati mangiavano molto pesce. 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"/>
          <p:cNvSpPr>
            <a:spLocks noChangeShapeType="1"/>
          </p:cNvSpPr>
          <p:nvPr/>
        </p:nvSpPr>
        <p:spPr bwMode="auto">
          <a:xfrm>
            <a:off x="0" y="6477000"/>
            <a:ext cx="7467600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8839200" y="6507163"/>
            <a:ext cx="30480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05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922588" y="0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120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hteck 11"/>
          <p:cNvSpPr>
            <a:spLocks noChangeArrowheads="1"/>
          </p:cNvSpPr>
          <p:nvPr/>
        </p:nvSpPr>
        <p:spPr bwMode="auto">
          <a:xfrm>
            <a:off x="900113" y="908050"/>
            <a:ext cx="75596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de-DE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47664" y="2187426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>
                <a:solidFill>
                  <a:schemeClr val="tx1"/>
                </a:solidFill>
                <a:latin typeface="Calibri" panose="020F0502020204030204" pitchFamily="34" charset="0"/>
              </a:rPr>
              <a:t>Ce</a:t>
            </a:r>
            <a:r>
              <a:rPr lang="de-DE" sz="4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Calibri" panose="020F0502020204030204" pitchFamily="34" charset="0"/>
              </a:rPr>
              <a:t>l'abbiamo</a:t>
            </a:r>
            <a:r>
              <a:rPr lang="de-DE" sz="4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4400" dirty="0" err="1">
                <a:solidFill>
                  <a:schemeClr val="tx1"/>
                </a:solidFill>
                <a:latin typeface="Calibri" panose="020F0502020204030204" pitchFamily="34" charset="0"/>
              </a:rPr>
              <a:t>fatta</a:t>
            </a:r>
            <a:r>
              <a:rPr lang="de-DE" sz="4400" dirty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endParaRPr lang="de-DE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Orange gestreiften Fisch-Vektor-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39361"/>
            <a:ext cx="2434034" cy="11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9511" y="5901477"/>
            <a:ext cx="374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/>
                </a:solidFill>
              </a:rPr>
              <a:t>Il presente progetto è finanziato con il sostegno della Commissione europea.</a:t>
            </a:r>
          </a:p>
          <a:p>
            <a:r>
              <a:rPr lang="it-IT" sz="800" dirty="0">
                <a:solidFill>
                  <a:schemeClr val="tx1"/>
                </a:solidFill>
              </a:rPr>
              <a:t>L’autore è il solo responsabile di questa </a:t>
            </a:r>
            <a:r>
              <a:rPr lang="it-IT" sz="800" dirty="0" smtClean="0">
                <a:solidFill>
                  <a:schemeClr val="tx1"/>
                </a:solidFill>
              </a:rPr>
              <a:t>pubblicazione </a:t>
            </a:r>
            <a:r>
              <a:rPr lang="it-IT" sz="800" dirty="0">
                <a:solidFill>
                  <a:schemeClr val="tx1"/>
                </a:solidFill>
              </a:rPr>
              <a:t>e la Commissione declina ogni responsabilità sull’uso che potrà essere fatto delle informazioni in essa contenute.</a:t>
            </a:r>
            <a:endParaRPr lang="de-DE" sz="800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4787"/>
            <a:ext cx="737115" cy="983523"/>
          </a:xfrm>
          <a:prstGeom prst="rect">
            <a:avLst/>
          </a:prstGeom>
        </p:spPr>
      </p:pic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99" y="5526827"/>
            <a:ext cx="105727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23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Bildschirmpräsentation (4:3)</PresentationFormat>
  <Paragraphs>152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 Unicode MS</vt:lpstr>
      <vt:lpstr>Arial</vt:lpstr>
      <vt:lpstr>Calibri</vt:lpstr>
      <vt:lpstr>Lucida Sans Unicode</vt:lpstr>
      <vt:lpstr>Tahoma</vt:lpstr>
      <vt:lpstr>Times New Roman</vt:lpstr>
      <vt:lpstr>Trebuchet MS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Hartwig</dc:creator>
  <cp:lastModifiedBy>Andrea Floderer</cp:lastModifiedBy>
  <cp:revision>337</cp:revision>
  <cp:lastPrinted>2017-01-19T13:02:51Z</cp:lastPrinted>
  <dcterms:created xsi:type="dcterms:W3CDTF">1601-01-01T00:00:00Z</dcterms:created>
  <dcterms:modified xsi:type="dcterms:W3CDTF">2018-11-23T11:31:45Z</dcterms:modified>
</cp:coreProperties>
</file>